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</p:sldIdLst>
  <p:sldSz cx="29016325" cy="43416538"/>
  <p:notesSz cx="6858000" cy="9144000"/>
  <p:defaultTextStyle>
    <a:defPPr>
      <a:defRPr lang="en-US"/>
    </a:defPPr>
    <a:lvl1pPr marL="0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8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0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4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9139" userDrawn="1">
          <p15:clr>
            <a:srgbClr val="A4A3A4"/>
          </p15:clr>
        </p15:guide>
        <p15:guide id="3" orient="horz" pos="1367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el, Nele" initials="PN" lastIdx="0" clrIdx="0">
    <p:extLst>
      <p:ext uri="{19B8F6BF-5375-455C-9EA6-DF929625EA0E}">
        <p15:presenceInfo xmlns:p15="http://schemas.microsoft.com/office/powerpoint/2012/main" userId="S-1-5-21-1470310658-615973273-11539462-213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54" d="100"/>
          <a:sy n="54" d="100"/>
        </p:scale>
        <p:origin x="2605" y="40"/>
      </p:cViewPr>
      <p:guideLst>
        <p:guide pos="9139"/>
        <p:guide orient="horz" pos="1367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2875" y="38256580"/>
            <a:ext cx="5074558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3689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67" userDrawn="1">
          <p15:clr>
            <a:srgbClr val="FBAE40"/>
          </p15:clr>
        </p15:guide>
        <p15:guide id="2" orient="horz" pos="13674" userDrawn="1">
          <p15:clr>
            <a:srgbClr val="FBAE40"/>
          </p15:clr>
        </p15:guide>
        <p15:guide id="3" orient="horz" pos="67" userDrawn="1">
          <p15:clr>
            <a:srgbClr val="FBAE40"/>
          </p15:clr>
        </p15:guide>
        <p15:guide id="4" pos="521" userDrawn="1">
          <p15:clr>
            <a:srgbClr val="FBAE40"/>
          </p15:clr>
        </p15:guide>
        <p15:guide id="5" orient="horz" pos="520" userDrawn="1">
          <p15:clr>
            <a:srgbClr val="FBAE40"/>
          </p15:clr>
        </p15:guide>
        <p15:guide id="6" pos="9139" userDrawn="1">
          <p15:clr>
            <a:srgbClr val="FBAE40"/>
          </p15:clr>
        </p15:guide>
        <p15:guide id="7" pos="17757" userDrawn="1">
          <p15:clr>
            <a:srgbClr val="FBAE40"/>
          </p15:clr>
        </p15:guide>
        <p15:guide id="8" pos="18211" userDrawn="1">
          <p15:clr>
            <a:srgbClr val="FBAE40"/>
          </p15:clr>
        </p15:guide>
        <p15:guide id="9" orient="horz" pos="13774" userDrawn="1">
          <p15:clr>
            <a:srgbClr val="FBAE40"/>
          </p15:clr>
        </p15:guide>
        <p15:guide id="10" orient="horz" pos="27282" userDrawn="1">
          <p15:clr>
            <a:srgbClr val="FBAE40"/>
          </p15:clr>
        </p15:guide>
        <p15:guide id="11" orient="horz" pos="268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6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l" defTabSz="2901544" rtl="0" eaLnBrk="1" latinLnBrk="0" hangingPunct="1">
        <a:lnSpc>
          <a:spcPct val="90000"/>
        </a:lnSpc>
        <a:spcBef>
          <a:spcPct val="0"/>
        </a:spcBef>
        <a:buNone/>
        <a:defRPr sz="139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5386" indent="-725386" algn="l" defTabSz="2901544" rtl="0" eaLnBrk="1" latinLnBrk="0" hangingPunct="1">
        <a:lnSpc>
          <a:spcPct val="90000"/>
        </a:lnSpc>
        <a:spcBef>
          <a:spcPts val="3173"/>
        </a:spcBef>
        <a:buFont typeface="Arial" panose="020B0604020202020204" pitchFamily="34" charset="0"/>
        <a:buChar char="•"/>
        <a:defRPr sz="8885" kern="1200">
          <a:solidFill>
            <a:schemeClr val="tx1"/>
          </a:solidFill>
          <a:latin typeface="+mn-lt"/>
          <a:ea typeface="+mn-ea"/>
          <a:cs typeface="+mn-cs"/>
        </a:defRPr>
      </a:lvl1pPr>
      <a:lvl2pPr marL="2176157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7615" kern="1200">
          <a:solidFill>
            <a:schemeClr val="tx1"/>
          </a:solidFill>
          <a:latin typeface="+mn-lt"/>
          <a:ea typeface="+mn-ea"/>
          <a:cs typeface="+mn-cs"/>
        </a:defRPr>
      </a:lvl2pPr>
      <a:lvl3pPr marL="3626930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3pPr>
      <a:lvl4pPr marL="5077701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4pPr>
      <a:lvl5pPr marL="6528473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5pPr>
      <a:lvl6pPr marL="7979244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6pPr>
      <a:lvl7pPr marL="9430017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7pPr>
      <a:lvl8pPr marL="10880788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8pPr>
      <a:lvl9pPr marL="12331560" indent="-725386" algn="l" defTabSz="2901544" rtl="0" eaLnBrk="1" latinLnBrk="0" hangingPunct="1">
        <a:lnSpc>
          <a:spcPct val="90000"/>
        </a:lnSpc>
        <a:spcBef>
          <a:spcPts val="1586"/>
        </a:spcBef>
        <a:buFont typeface="Arial" panose="020B0604020202020204" pitchFamily="34" charset="0"/>
        <a:buChar char="•"/>
        <a:defRPr sz="57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1pPr>
      <a:lvl2pPr marL="1450771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2pPr>
      <a:lvl3pPr marL="2901544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3pPr>
      <a:lvl4pPr marL="4352315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4pPr>
      <a:lvl5pPr marL="5803087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5pPr>
      <a:lvl6pPr marL="7253858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6pPr>
      <a:lvl7pPr marL="8704631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7pPr>
      <a:lvl8pPr marL="10155402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8pPr>
      <a:lvl9pPr marL="11606174" algn="l" defTabSz="2901544" rtl="0" eaLnBrk="1" latinLnBrk="0" hangingPunct="1">
        <a:defRPr sz="57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4294967295"/>
          </p:nvPr>
        </p:nvSpPr>
        <p:spPr>
          <a:xfrm>
            <a:off x="839613" y="38197954"/>
            <a:ext cx="18689357" cy="439308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de-DE" sz="3200" b="1" dirty="0" smtClean="0"/>
              <a:t>Kontaktdaten</a:t>
            </a:r>
            <a:r>
              <a:rPr lang="de-DE" sz="3200" dirty="0" smtClean="0"/>
              <a:t> </a:t>
            </a:r>
          </a:p>
          <a:p>
            <a:r>
              <a:rPr lang="de-DE" sz="3200" b="0" dirty="0" smtClean="0"/>
              <a:t>Ansprechperson</a:t>
            </a:r>
            <a:endParaRPr lang="de-DE" sz="3200" b="0" dirty="0"/>
          </a:p>
          <a:p>
            <a:pPr>
              <a:lnSpc>
                <a:spcPct val="50000"/>
              </a:lnSpc>
            </a:pPr>
            <a:r>
              <a:rPr lang="de-DE" sz="3200" b="0" dirty="0"/>
              <a:t>Telefonnummer</a:t>
            </a:r>
          </a:p>
          <a:p>
            <a:pPr>
              <a:lnSpc>
                <a:spcPct val="50000"/>
              </a:lnSpc>
            </a:pPr>
            <a:r>
              <a:rPr lang="de-DE" sz="3200" b="0" dirty="0"/>
              <a:t>E-Mailadresse</a:t>
            </a:r>
          </a:p>
          <a:p>
            <a:pPr>
              <a:lnSpc>
                <a:spcPct val="50000"/>
              </a:lnSpc>
            </a:pPr>
            <a:r>
              <a:rPr lang="de-DE" sz="3200" b="0" dirty="0" smtClean="0"/>
              <a:t>Webseite</a:t>
            </a:r>
          </a:p>
          <a:p>
            <a:pPr>
              <a:lnSpc>
                <a:spcPct val="50000"/>
              </a:lnSpc>
            </a:pPr>
            <a:endParaRPr lang="de-DE" sz="3200" b="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4294967295"/>
          </p:nvPr>
        </p:nvSpPr>
        <p:spPr>
          <a:xfrm>
            <a:off x="839613" y="838617"/>
            <a:ext cx="27362150" cy="281898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de-DE" sz="10000" dirty="0" smtClean="0"/>
              <a:t>AKRONYM</a:t>
            </a:r>
          </a:p>
          <a:p>
            <a:pPr marL="0" indent="0">
              <a:buNone/>
            </a:pPr>
            <a:r>
              <a:rPr lang="de-DE" sz="6600" dirty="0" smtClean="0"/>
              <a:t>PROJEKTTITEL</a:t>
            </a:r>
            <a:endParaRPr lang="de-DE" sz="6000" dirty="0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21406970" y="838617"/>
            <a:ext cx="6782268" cy="3089461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450" dirty="0" smtClean="0"/>
              <a:t>Rahmen löschen / Logo einfügen</a:t>
            </a:r>
          </a:p>
          <a:p>
            <a:r>
              <a:rPr lang="de-DE" sz="3450" dirty="0" smtClean="0"/>
              <a:t>Größe und Position variabel</a:t>
            </a:r>
            <a:endParaRPr lang="de-DE" sz="3450" dirty="0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-7413963" y="825500"/>
            <a:ext cx="6516525" cy="36263305"/>
          </a:xfrm>
          <a:prstGeom prst="rect">
            <a:avLst/>
          </a:prstGeom>
          <a:noFill/>
          <a:ln w="25400" cap="sq">
            <a:solidFill>
              <a:schemeClr val="accent6">
                <a:lumMod val="75000"/>
              </a:schemeClr>
            </a:solidFill>
            <a:prstDash val="sysDot"/>
            <a:bevel/>
          </a:ln>
        </p:spPr>
        <p:txBody>
          <a:bodyPr lIns="0" tIns="0" rIns="0" bIns="0" anchor="ctr" anchorCtr="0">
            <a:normAutofit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>
                <a:solidFill>
                  <a:schemeClr val="accent6">
                    <a:lumMod val="75000"/>
                  </a:schemeClr>
                </a:solidFill>
              </a:rPr>
              <a:t>Bereich kann frei gestaltet werden</a:t>
            </a:r>
            <a:r>
              <a:rPr lang="de-DE" sz="3450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29555561" y="37528955"/>
            <a:ext cx="6516525" cy="5062083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 smtClean="0"/>
              <a:t>Position BMBF Logo</a:t>
            </a:r>
          </a:p>
          <a:p>
            <a:r>
              <a:rPr lang="de-DE" sz="4217" dirty="0" smtClean="0"/>
              <a:t> nicht verändern</a:t>
            </a:r>
            <a:endParaRPr lang="de-DE" sz="3450" dirty="0"/>
          </a:p>
        </p:txBody>
      </p:sp>
      <p:sp>
        <p:nvSpPr>
          <p:cNvPr id="20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-7401438" y="127268"/>
            <a:ext cx="6516525" cy="711349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 fontScale="62500" lnSpcReduction="20000"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 smtClean="0"/>
              <a:t>2 cm Abstand zum </a:t>
            </a:r>
            <a:r>
              <a:rPr lang="de-DE" sz="4217" dirty="0" smtClean="0"/>
              <a:t>Rand (oben/unten, rechts/links) </a:t>
            </a:r>
            <a:r>
              <a:rPr lang="de-DE" sz="4217" dirty="0" smtClean="0"/>
              <a:t>einhalten</a:t>
            </a:r>
            <a:endParaRPr lang="de-DE" sz="3450" dirty="0"/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29555562" y="106363"/>
            <a:ext cx="6516525" cy="711349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 fontScale="85000" lnSpcReduction="10000"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 smtClean="0"/>
              <a:t>2 cm Abstand zum Rand einhalten</a:t>
            </a:r>
            <a:endParaRPr lang="de-DE" sz="3450" dirty="0"/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29555561" y="42598826"/>
            <a:ext cx="6516525" cy="711349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 fontScale="85000" lnSpcReduction="10000"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 smtClean="0"/>
              <a:t>2 cm Abstand zum Rand einhalten</a:t>
            </a:r>
            <a:endParaRPr lang="de-DE" sz="3450" dirty="0"/>
          </a:p>
        </p:txBody>
      </p: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-7401438" y="42591038"/>
            <a:ext cx="6516525" cy="711349"/>
          </a:xfrm>
          <a:prstGeom prst="rect">
            <a:avLst/>
          </a:prstGeom>
          <a:noFill/>
          <a:ln w="25400" cap="sq">
            <a:solidFill>
              <a:srgbClr val="FF0000"/>
            </a:solidFill>
            <a:prstDash val="sysDot"/>
            <a:bevel/>
          </a:ln>
        </p:spPr>
        <p:txBody>
          <a:bodyPr lIns="0" tIns="0" rIns="0" bIns="0" anchor="ctr" anchorCtr="0">
            <a:normAutofit fontScale="85000" lnSpcReduction="10000"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17" dirty="0" smtClean="0"/>
              <a:t>2 cm Abstand zum Rand einhalten</a:t>
            </a:r>
            <a:endParaRPr lang="de-DE" sz="3450" dirty="0"/>
          </a:p>
        </p:txBody>
      </p:sp>
      <p:sp>
        <p:nvSpPr>
          <p:cNvPr id="27" name="Textplatzhalter 13"/>
          <p:cNvSpPr txBox="1">
            <a:spLocks/>
          </p:cNvSpPr>
          <p:nvPr/>
        </p:nvSpPr>
        <p:spPr>
          <a:xfrm>
            <a:off x="839614" y="4702628"/>
            <a:ext cx="26973854" cy="31448829"/>
          </a:xfrm>
          <a:prstGeom prst="rect">
            <a:avLst/>
          </a:prstGeom>
        </p:spPr>
        <p:txBody>
          <a:bodyPr/>
          <a:lstStyle>
            <a:lvl1pPr marL="725386" indent="-725386" algn="l" defTabSz="2901544" rtl="0" eaLnBrk="1" latinLnBrk="0" hangingPunct="1">
              <a:lnSpc>
                <a:spcPct val="90000"/>
              </a:lnSpc>
              <a:spcBef>
                <a:spcPts val="3173"/>
              </a:spcBef>
              <a:buFont typeface="Arial" panose="020B0604020202020204" pitchFamily="34" charset="0"/>
              <a:buChar char="•"/>
              <a:defRPr sz="8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6157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7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6930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6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77701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28473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79244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30017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80788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331560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3600" b="1" u="sng" dirty="0" smtClean="0"/>
              <a:t>Inhalt:</a:t>
            </a:r>
          </a:p>
          <a:p>
            <a:pPr marL="571500" indent="-571500"/>
            <a:r>
              <a:rPr lang="de-DE" sz="3600" dirty="0" smtClean="0"/>
              <a:t>Aufteilung Bild zu Text etwa 50% zu 50%</a:t>
            </a:r>
          </a:p>
          <a:p>
            <a:pPr marL="571500" indent="-571500"/>
            <a:r>
              <a:rPr lang="de-DE" sz="3600" dirty="0" smtClean="0"/>
              <a:t>Nennung der Quellenangaben zu allen Bildern und textlichen Quellen</a:t>
            </a:r>
          </a:p>
          <a:p>
            <a:pPr marL="571500" indent="-571500"/>
            <a:r>
              <a:rPr lang="de-DE" sz="3600" dirty="0" smtClean="0"/>
              <a:t>Abbildung des Logos der Institution der Verfassenden sowie ggf. des dazugehörigen geförderten Forschungsprojekts</a:t>
            </a:r>
          </a:p>
          <a:p>
            <a:pPr marL="571500" indent="-571500"/>
            <a:r>
              <a:rPr lang="de-DE" sz="3600" dirty="0" smtClean="0"/>
              <a:t>Ggf. Kurzdarstellung des geförderten Forschungsprojekts</a:t>
            </a:r>
          </a:p>
          <a:p>
            <a:pPr marL="571500" indent="-571500"/>
            <a:r>
              <a:rPr lang="de-DE" sz="3600" dirty="0" smtClean="0"/>
              <a:t>Nennung der Namen und der Kontaktdaten der Verfassenden</a:t>
            </a:r>
          </a:p>
          <a:p>
            <a:pPr marL="571500" indent="-571500"/>
            <a:r>
              <a:rPr lang="de-DE" sz="3600" dirty="0" smtClean="0"/>
              <a:t>Abbildung des Logos des BMBF mit dem Zusatz „Gefördert vom:“</a:t>
            </a:r>
          </a:p>
          <a:p>
            <a:endParaRPr lang="de-DE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b="1" u="sng" dirty="0" err="1" smtClean="0"/>
              <a:t>Formalia</a:t>
            </a:r>
            <a:r>
              <a:rPr lang="de-DE" sz="3600" b="1" u="sng" dirty="0" smtClean="0"/>
              <a:t>:</a:t>
            </a:r>
          </a:p>
          <a:p>
            <a:pPr marL="571500" indent="-571500"/>
            <a:r>
              <a:rPr lang="de-DE" sz="3600" dirty="0" smtClean="0"/>
              <a:t>alle Texte in deutscher Sprache</a:t>
            </a:r>
          </a:p>
          <a:p>
            <a:pPr marL="571500" indent="-571500"/>
            <a:r>
              <a:rPr lang="de-DE" sz="3600" dirty="0" smtClean="0"/>
              <a:t>Schriftgröße für Überschrift mind. 100 </a:t>
            </a:r>
            <a:r>
              <a:rPr lang="de-DE" sz="3600" dirty="0" err="1" smtClean="0"/>
              <a:t>pt</a:t>
            </a:r>
            <a:r>
              <a:rPr lang="de-DE" sz="3600" dirty="0" smtClean="0"/>
              <a:t>, Unterüberschrift 50 </a:t>
            </a:r>
            <a:r>
              <a:rPr lang="de-DE" sz="3600" dirty="0" err="1" smtClean="0"/>
              <a:t>pt</a:t>
            </a:r>
            <a:r>
              <a:rPr lang="de-DE" sz="3600" dirty="0" smtClean="0"/>
              <a:t>, Text 25-30 </a:t>
            </a:r>
            <a:r>
              <a:rPr lang="de-DE" sz="3600" dirty="0" err="1" smtClean="0"/>
              <a:t>pt</a:t>
            </a:r>
            <a:endParaRPr lang="de-DE" sz="3600" dirty="0" smtClean="0"/>
          </a:p>
          <a:p>
            <a:pPr marL="571500" indent="-571500"/>
            <a:r>
              <a:rPr lang="de-DE" sz="3600" dirty="0" smtClean="0"/>
              <a:t>ausreichend Zeilenabstand</a:t>
            </a:r>
          </a:p>
          <a:p>
            <a:pPr marL="571500" indent="-571500"/>
            <a:r>
              <a:rPr lang="de-DE" sz="3600" dirty="0" smtClean="0"/>
              <a:t>Format: 80 x 120 cm (Hochformat) zzgl. 3 mm Anschnitt</a:t>
            </a:r>
          </a:p>
          <a:p>
            <a:pPr marL="571500" indent="-571500"/>
            <a:r>
              <a:rPr lang="de-DE" sz="3600" dirty="0" smtClean="0"/>
              <a:t>Platzierung der Inhalte mit 2 cm Abstand zum Rand </a:t>
            </a:r>
          </a:p>
          <a:p>
            <a:pPr marL="571500" indent="-571500"/>
            <a:r>
              <a:rPr lang="de-DE" sz="3600" dirty="0" smtClean="0"/>
              <a:t>keine Inhalte an den Rand platzieren</a:t>
            </a:r>
          </a:p>
          <a:p>
            <a:pPr marL="571500" indent="-571500"/>
            <a:r>
              <a:rPr lang="de-DE" sz="3600" dirty="0" smtClean="0"/>
              <a:t>Auflösung von Bildern und Grafiken mindestens 300 dpi in Originalgröße</a:t>
            </a:r>
          </a:p>
          <a:p>
            <a:endParaRPr lang="de-DE" sz="3600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952470EA-FA0F-0D41-BA34-74897405B8F0}"/>
              </a:ext>
            </a:extLst>
          </p:cNvPr>
          <p:cNvSpPr txBox="1">
            <a:spLocks/>
          </p:cNvSpPr>
          <p:nvPr/>
        </p:nvSpPr>
        <p:spPr>
          <a:xfrm>
            <a:off x="14830888" y="25675843"/>
            <a:ext cx="12982581" cy="9345614"/>
          </a:xfrm>
          <a:prstGeom prst="rect">
            <a:avLst/>
          </a:prstGeom>
        </p:spPr>
        <p:txBody>
          <a:bodyPr tIns="360000" anchor="t" anchorCtr="0">
            <a:normAutofit/>
          </a:bodyPr>
          <a:lstStyle>
            <a:lvl1pPr marL="0" indent="0" algn="ctr" defTabSz="2901544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345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176157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76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6930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6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77701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28473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79244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30017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80788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331560" indent="-725386" algn="l" defTabSz="2901544" rtl="0" eaLnBrk="1" latinLnBrk="0" hangingPunct="1">
              <a:lnSpc>
                <a:spcPct val="90000"/>
              </a:lnSpc>
              <a:spcBef>
                <a:spcPts val="1586"/>
              </a:spcBef>
              <a:buFont typeface="Arial" panose="020B0604020202020204" pitchFamily="34" charset="0"/>
              <a:buChar char="•"/>
              <a:defRPr sz="57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Bild oder Diagramm einfügen (Größe und Position variabel) </a:t>
            </a:r>
            <a:br>
              <a:rPr lang="de-DE" dirty="0" smtClean="0"/>
            </a:br>
            <a:r>
              <a:rPr lang="de-DE" dirty="0" smtClean="0"/>
              <a:t>(Bitte Copyright/Bildrechte beachten!)</a:t>
            </a:r>
            <a:endParaRPr lang="de-DE" dirty="0"/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AF1286CA-CAC0-DB40-9B44-31630670B98B}"/>
              </a:ext>
            </a:extLst>
          </p:cNvPr>
          <p:cNvSpPr txBox="1">
            <a:spLocks/>
          </p:cNvSpPr>
          <p:nvPr/>
        </p:nvSpPr>
        <p:spPr>
          <a:xfrm>
            <a:off x="-7401439" y="37528954"/>
            <a:ext cx="6516525" cy="4621935"/>
          </a:xfrm>
          <a:prstGeom prst="rect">
            <a:avLst/>
          </a:prstGeom>
          <a:noFill/>
          <a:ln w="25400" cap="sq">
            <a:solidFill>
              <a:schemeClr val="accent6">
                <a:lumMod val="75000"/>
              </a:schemeClr>
            </a:solidFill>
            <a:prstDash val="sysDot"/>
            <a:bevel/>
          </a:ln>
        </p:spPr>
        <p:txBody>
          <a:bodyPr lIns="0" tIns="0" rIns="0" bIns="0" anchor="ctr" anchorCtr="0">
            <a:normAutofit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93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tabLst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>
                <a:solidFill>
                  <a:schemeClr val="accent6">
                    <a:lumMod val="75000"/>
                  </a:schemeClr>
                </a:solidFill>
              </a:rPr>
              <a:t>Nennung der Namen und der Kontaktdaten der Verfassenden / </a:t>
            </a:r>
            <a:r>
              <a:rPr lang="de-DE" sz="3600" dirty="0" smtClean="0">
                <a:solidFill>
                  <a:schemeClr val="accent6">
                    <a:lumMod val="75000"/>
                  </a:schemeClr>
                </a:solidFill>
              </a:rPr>
              <a:t>Quellenangaben</a:t>
            </a:r>
            <a:endParaRPr lang="de-DE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Benutzerdefiniert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>VDIVDE-IT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Metzner, Sarah</dc:creator>
  <cp:lastModifiedBy>Schreer, Simone</cp:lastModifiedBy>
  <cp:revision>42</cp:revision>
  <dcterms:created xsi:type="dcterms:W3CDTF">2023-05-24T08:46:18Z</dcterms:created>
  <dcterms:modified xsi:type="dcterms:W3CDTF">2024-10-28T09:33:26Z</dcterms:modified>
</cp:coreProperties>
</file>